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65" r:id="rId4"/>
    <p:sldId id="269" r:id="rId5"/>
    <p:sldId id="257" r:id="rId6"/>
    <p:sldId id="258" r:id="rId7"/>
    <p:sldId id="268" r:id="rId8"/>
    <p:sldId id="259" r:id="rId9"/>
    <p:sldId id="260" r:id="rId10"/>
    <p:sldId id="262" r:id="rId11"/>
    <p:sldId id="261" r:id="rId12"/>
    <p:sldId id="263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rese Le" initials="L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0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520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88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73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7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8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2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726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389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09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4B1F-E882-4891-9AEF-89571BDDBC61}" type="datetimeFigureOut">
              <a:rPr lang="nb-NO" smtClean="0"/>
              <a:t>29.03.2017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DF7F-8A35-43DB-8B09-663AC9E5FF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64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Betalingsmodell for MT-innehavere i Norge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Eckart Holtz</a:t>
            </a:r>
          </a:p>
          <a:p>
            <a:r>
              <a:rPr lang="nb-NO" dirty="0" err="1"/>
              <a:t>NoMVeC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536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Deltakelse i tall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Ved antall MT-innehavere i Norge på </a:t>
            </a:r>
            <a:r>
              <a:rPr lang="nb-NO" b="1" dirty="0"/>
              <a:t>300</a:t>
            </a:r>
            <a:r>
              <a:rPr lang="nb-NO" dirty="0"/>
              <a:t>:</a:t>
            </a:r>
          </a:p>
          <a:p>
            <a:pPr marL="0" indent="0">
              <a:buNone/>
            </a:pPr>
            <a:r>
              <a:rPr lang="nb-NO" dirty="0"/>
              <a:t>	deltakelse fra </a:t>
            </a:r>
            <a:r>
              <a:rPr lang="nb-NO" b="1" dirty="0"/>
              <a:t>2017</a:t>
            </a:r>
            <a:r>
              <a:rPr lang="nb-NO" dirty="0"/>
              <a:t> – grunnbeløp: 52.000.- NOK per år, </a:t>
            </a:r>
            <a:br>
              <a:rPr lang="nb-NO" dirty="0"/>
            </a:br>
            <a:r>
              <a:rPr lang="nb-NO" dirty="0"/>
              <a:t>	totalt for perioden 2017-2019: 156.000.- NOK</a:t>
            </a:r>
          </a:p>
          <a:p>
            <a:pPr marL="914400" lvl="2" indent="0">
              <a:buNone/>
            </a:pPr>
            <a:r>
              <a:rPr lang="nb-NO" sz="2800" dirty="0"/>
              <a:t>deltakelse fra </a:t>
            </a:r>
            <a:r>
              <a:rPr lang="nb-NO" sz="2800" b="1" dirty="0"/>
              <a:t>2018</a:t>
            </a:r>
            <a:r>
              <a:rPr lang="nb-NO" sz="2800" dirty="0"/>
              <a:t> – grunnbeløp + 50 %: 78.000.- NOK per år, totalt for perioden 2017-2019: 234.000.- NOK</a:t>
            </a:r>
          </a:p>
          <a:p>
            <a:pPr marL="0" indent="0">
              <a:buNone/>
            </a:pPr>
            <a:r>
              <a:rPr lang="nb-NO" dirty="0"/>
              <a:t>	deltakelse fra </a:t>
            </a:r>
            <a:r>
              <a:rPr lang="nb-NO" b="1" dirty="0"/>
              <a:t>2019</a:t>
            </a:r>
            <a:r>
              <a:rPr lang="nb-NO" dirty="0"/>
              <a:t> – grunnbeløp + 100 %: 104.000.- NOK per år, </a:t>
            </a:r>
            <a:br>
              <a:rPr lang="nb-NO" dirty="0"/>
            </a:br>
            <a:r>
              <a:rPr lang="nb-NO" dirty="0"/>
              <a:t>	totalt for perioden 2017-2019: 312.000.- NOK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NB: beløp gjelder </a:t>
            </a:r>
            <a:r>
              <a:rPr lang="nb-NO" b="1" dirty="0"/>
              <a:t>per MT-innehaver</a:t>
            </a:r>
            <a:r>
              <a:rPr lang="nb-NO" dirty="0"/>
              <a:t>. </a:t>
            </a:r>
          </a:p>
          <a:p>
            <a:pPr marL="0" indent="0">
              <a:buNone/>
            </a:pPr>
            <a:r>
              <a:rPr lang="nb-NO" dirty="0"/>
              <a:t>Selskaper/representanter med flere MT-innehavere betaler beløpet per MT-innehaver.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124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Generelt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594348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Reelle</a:t>
            </a:r>
            <a:r>
              <a:rPr lang="nb-NO" dirty="0"/>
              <a:t> kostnader fordeles mellom korrekt antall MT-innehavere</a:t>
            </a:r>
          </a:p>
          <a:p>
            <a:r>
              <a:rPr lang="nb-NO" b="1" dirty="0"/>
              <a:t>Implementeringskostnader</a:t>
            </a:r>
            <a:r>
              <a:rPr lang="nb-NO" dirty="0"/>
              <a:t> (påløpt fra juni 2016-2019) dekkes etter samme prinsipp om at alle MT-innehavere må dele kostnader, </a:t>
            </a:r>
            <a:r>
              <a:rPr lang="nb-NO" u="sng" dirty="0"/>
              <a:t>tidlig deltakelse gir rabatt for å sikre finansiering</a:t>
            </a:r>
            <a:endParaRPr lang="nb-NO" dirty="0"/>
          </a:p>
          <a:p>
            <a:r>
              <a:rPr lang="nb-NO" dirty="0"/>
              <a:t>Et helt </a:t>
            </a:r>
            <a:r>
              <a:rPr lang="nb-NO" b="1" dirty="0"/>
              <a:t>nytt</a:t>
            </a:r>
            <a:r>
              <a:rPr lang="nb-NO" dirty="0"/>
              <a:t> selskap/representant for MT-innehaver </a:t>
            </a:r>
            <a:r>
              <a:rPr lang="nb-NO" b="1" dirty="0"/>
              <a:t>i 2019/2020 </a:t>
            </a:r>
            <a:r>
              <a:rPr lang="nb-NO" dirty="0"/>
              <a:t>vil måtte betale en </a:t>
            </a:r>
            <a:r>
              <a:rPr lang="nb-NO" b="1" dirty="0"/>
              <a:t>andel av implementeringskostnadene </a:t>
            </a:r>
            <a:r>
              <a:rPr lang="nb-NO" dirty="0"/>
              <a:t>som er påløpt, i tillegg til det gjeldende grunnbeløpet.</a:t>
            </a:r>
            <a:r>
              <a:rPr lang="nb-NO" u="sng" dirty="0"/>
              <a:t> </a:t>
            </a:r>
          </a:p>
          <a:p>
            <a:r>
              <a:rPr lang="nb-NO" dirty="0"/>
              <a:t>Henvendelse med direkte informasjon til alle selskaper/representanter for å skape forståelse for betalingsmodellen og enighet om antall MT-innehavere tilhørende selskapet/ representant</a:t>
            </a:r>
          </a:p>
          <a:p>
            <a:r>
              <a:rPr lang="nb-NO" b="1" dirty="0"/>
              <a:t>LMI, </a:t>
            </a:r>
            <a:r>
              <a:rPr lang="nb-NO" b="1" dirty="0" err="1"/>
              <a:t>NIGeL</a:t>
            </a:r>
            <a:r>
              <a:rPr lang="nb-NO" b="1" dirty="0"/>
              <a:t>, og LPF som representerer MT-innehavere støtter opptrappingsmodellen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544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2615406"/>
            <a:ext cx="5301672" cy="3203503"/>
          </a:xfrm>
        </p:spPr>
      </p:pic>
    </p:spTree>
    <p:extLst>
      <p:ext uri="{BB962C8B-B14F-4D97-AF65-F5344CB8AC3E}">
        <p14:creationId xmlns:p14="http://schemas.microsoft.com/office/powerpoint/2010/main" val="339781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1097280" y="1791335"/>
            <a:ext cx="10515600" cy="4351338"/>
          </a:xfrm>
        </p:spPr>
        <p:txBody>
          <a:bodyPr/>
          <a:lstStyle/>
          <a:p>
            <a:r>
              <a:rPr lang="nb-NO" b="1" dirty="0"/>
              <a:t>Bakgrunn</a:t>
            </a:r>
            <a:r>
              <a:rPr lang="nb-NO" dirty="0"/>
              <a:t>: EUs forfalskningsdirektiv FMD, implementert i Norsk lov</a:t>
            </a:r>
          </a:p>
          <a:p>
            <a:r>
              <a:rPr lang="nb-NO" b="1" dirty="0"/>
              <a:t>Årsak</a:t>
            </a:r>
            <a:r>
              <a:rPr lang="nb-NO" dirty="0"/>
              <a:t>: Sikre at forfalskede legemidler ikke når frem til pasienten </a:t>
            </a:r>
          </a:p>
          <a:p>
            <a:r>
              <a:rPr lang="nb-NO" b="1" dirty="0"/>
              <a:t>Hvordan</a:t>
            </a:r>
            <a:r>
              <a:rPr lang="nb-NO" dirty="0"/>
              <a:t>: Alle reseptpliktige legemiddelpakninger (få unntak) må ha en todimensjonal data </a:t>
            </a:r>
            <a:r>
              <a:rPr lang="nb-NO" dirty="0" err="1"/>
              <a:t>matrix</a:t>
            </a:r>
            <a:r>
              <a:rPr lang="nb-NO" dirty="0"/>
              <a:t>-kode, også kalt 2D </a:t>
            </a:r>
            <a:r>
              <a:rPr lang="nb-NO" dirty="0" err="1"/>
              <a:t>matrix</a:t>
            </a:r>
            <a:r>
              <a:rPr lang="nb-NO" dirty="0"/>
              <a:t> trykket på pakningen. </a:t>
            </a:r>
          </a:p>
          <a:p>
            <a:r>
              <a:rPr lang="nb-NO" b="1" dirty="0"/>
              <a:t>Når</a:t>
            </a:r>
            <a:r>
              <a:rPr lang="nb-NO" dirty="0"/>
              <a:t>: Fra 9.februar 2019 (dato unntak for Hellas, Italia, </a:t>
            </a:r>
            <a:r>
              <a:rPr lang="nb-NO" b="1" dirty="0">
                <a:solidFill>
                  <a:schemeClr val="bg2">
                    <a:lumMod val="75000"/>
                  </a:schemeClr>
                </a:solidFill>
              </a:rPr>
              <a:t>Belgia</a:t>
            </a:r>
            <a:r>
              <a:rPr lang="nb-NO" dirty="0"/>
              <a:t>)</a:t>
            </a:r>
          </a:p>
          <a:p>
            <a:r>
              <a:rPr lang="nb-NO" b="1" dirty="0"/>
              <a:t>Hvor</a:t>
            </a:r>
            <a:r>
              <a:rPr lang="nb-NO" dirty="0"/>
              <a:t>: Hele EU/EØS (Sveits via egen forordning) </a:t>
            </a:r>
          </a:p>
        </p:txBody>
      </p:sp>
      <p:pic>
        <p:nvPicPr>
          <p:cNvPr id="12" name="Picture 7" descr="data-matrix-barc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96" y="256040"/>
            <a:ext cx="151291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97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 Norge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beslutningsorgan er </a:t>
            </a:r>
            <a:r>
              <a:rPr lang="nb-NO" b="1" dirty="0" err="1"/>
              <a:t>NoMVO</a:t>
            </a:r>
            <a:r>
              <a:rPr lang="nb-NO" dirty="0"/>
              <a:t> (Norwegian </a:t>
            </a:r>
            <a:r>
              <a:rPr lang="nb-NO" dirty="0" err="1"/>
              <a:t>Medicines</a:t>
            </a:r>
            <a:r>
              <a:rPr lang="nb-NO" dirty="0"/>
              <a:t> </a:t>
            </a:r>
            <a:r>
              <a:rPr lang="nb-NO" dirty="0" err="1"/>
              <a:t>Verification</a:t>
            </a:r>
            <a:r>
              <a:rPr lang="nb-NO" dirty="0"/>
              <a:t> </a:t>
            </a:r>
            <a:r>
              <a:rPr lang="nb-NO" dirty="0" err="1"/>
              <a:t>Organisation</a:t>
            </a:r>
            <a:r>
              <a:rPr lang="nb-NO" dirty="0"/>
              <a:t>) etablert 23.november 2016 som </a:t>
            </a:r>
            <a:r>
              <a:rPr lang="nb-NO" u="sng" dirty="0"/>
              <a:t>forening</a:t>
            </a:r>
            <a:r>
              <a:rPr lang="nb-NO" dirty="0"/>
              <a:t>, org.nr. 918 320 989.</a:t>
            </a:r>
            <a:br>
              <a:rPr lang="nb-NO" dirty="0"/>
            </a:br>
            <a:r>
              <a:rPr lang="nb-NO" dirty="0"/>
              <a:t>Består av LMI, </a:t>
            </a:r>
            <a:r>
              <a:rPr lang="nb-NO" dirty="0" err="1"/>
              <a:t>NIGeL</a:t>
            </a:r>
            <a:r>
              <a:rPr lang="nb-NO" dirty="0"/>
              <a:t>, Legemiddelparallellimportørforeningen, Legemiddelgrossistforeningen og Apotekforeningen</a:t>
            </a:r>
            <a:br>
              <a:rPr lang="nb-NO" dirty="0"/>
            </a:br>
            <a:endParaRPr lang="nb-NO" dirty="0"/>
          </a:p>
          <a:p>
            <a:r>
              <a:rPr lang="nb-NO" b="1" dirty="0" err="1"/>
              <a:t>NoMVeC</a:t>
            </a:r>
            <a:r>
              <a:rPr lang="nb-NO" b="1" dirty="0"/>
              <a:t> AS</a:t>
            </a:r>
            <a:r>
              <a:rPr lang="nb-NO" dirty="0"/>
              <a:t>, org.nr. 818 142 382, er driftsselskapet for den norske databasen. Etablert 4.nov.2016, 100 % eid av LMI.</a:t>
            </a:r>
            <a:br>
              <a:rPr lang="nb-NO" dirty="0"/>
            </a:br>
            <a:r>
              <a:rPr lang="nb-NO" dirty="0"/>
              <a:t>Norsk </a:t>
            </a:r>
            <a:r>
              <a:rPr lang="nb-NO" dirty="0" err="1"/>
              <a:t>blueprint</a:t>
            </a:r>
            <a:r>
              <a:rPr lang="nb-NO" dirty="0"/>
              <a:t>-database utvikles av </a:t>
            </a:r>
            <a:r>
              <a:rPr lang="nb-NO" dirty="0" err="1"/>
              <a:t>Arvato</a:t>
            </a:r>
            <a:r>
              <a:rPr lang="nb-NO" dirty="0"/>
              <a:t> Systems.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342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prosjektstatus: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Teknisk: Norsk </a:t>
            </a:r>
            <a:r>
              <a:rPr lang="nb-NO" dirty="0" err="1"/>
              <a:t>blueprintdatabase</a:t>
            </a:r>
            <a:r>
              <a:rPr lang="nb-NO" dirty="0"/>
              <a:t> ferdig utviklet til oppkobling mot den sentrale EU-</a:t>
            </a:r>
            <a:r>
              <a:rPr lang="nb-NO" dirty="0" err="1"/>
              <a:t>hub’en</a:t>
            </a:r>
            <a:r>
              <a:rPr lang="nb-NO" dirty="0"/>
              <a:t> i august 2017.</a:t>
            </a:r>
          </a:p>
          <a:p>
            <a:r>
              <a:rPr lang="nb-NO" dirty="0"/>
              <a:t>Før oppkobling av norsk database til EU-</a:t>
            </a:r>
            <a:r>
              <a:rPr lang="nb-NO" dirty="0" err="1"/>
              <a:t>hub</a:t>
            </a:r>
            <a:r>
              <a:rPr lang="nb-NO" dirty="0"/>
              <a:t>: QMS, kontrakter, </a:t>
            </a:r>
            <a:r>
              <a:rPr lang="nb-NO" dirty="0" err="1"/>
              <a:t>audit</a:t>
            </a:r>
            <a:r>
              <a:rPr lang="nb-NO" dirty="0"/>
              <a:t>…</a:t>
            </a:r>
          </a:p>
          <a:p>
            <a:r>
              <a:rPr lang="nb-NO" dirty="0" err="1"/>
              <a:t>Midlertidlig</a:t>
            </a:r>
            <a:r>
              <a:rPr lang="nb-NO" dirty="0"/>
              <a:t> avtale med </a:t>
            </a:r>
            <a:r>
              <a:rPr lang="nb-NO" dirty="0" err="1"/>
              <a:t>Arvato</a:t>
            </a:r>
            <a:r>
              <a:rPr lang="nb-NO" dirty="0"/>
              <a:t>, forhandlinger om endelig IT-kontrakt med </a:t>
            </a:r>
            <a:r>
              <a:rPr lang="nb-NO" dirty="0" err="1"/>
              <a:t>Arvato</a:t>
            </a:r>
            <a:r>
              <a:rPr lang="nb-NO" dirty="0"/>
              <a:t> er i gang og forventes avsluttet i 2.kv.2017.</a:t>
            </a:r>
          </a:p>
        </p:txBody>
      </p:sp>
    </p:spTree>
    <p:extLst>
      <p:ext uri="{BB962C8B-B14F-4D97-AF65-F5344CB8AC3E}">
        <p14:creationId xmlns:p14="http://schemas.microsoft.com/office/powerpoint/2010/main" val="401465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Kostnader - 1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Kostnader for en organisasjon i Norge for verifisering av legemidler består overordnet av:</a:t>
            </a:r>
            <a:br>
              <a:rPr lang="nb-NO" b="1" dirty="0"/>
            </a:br>
            <a:r>
              <a:rPr lang="nb-NO" b="1" dirty="0"/>
              <a:t>	1. Administrasjon/drift , </a:t>
            </a:r>
            <a:br>
              <a:rPr lang="nb-NO" b="1" dirty="0"/>
            </a:br>
            <a:r>
              <a:rPr lang="nb-NO" b="1" dirty="0"/>
              <a:t>	2. Andel av EU-</a:t>
            </a:r>
            <a:r>
              <a:rPr lang="nb-NO" b="1" dirty="0" err="1"/>
              <a:t>hub</a:t>
            </a:r>
            <a:r>
              <a:rPr lang="nb-NO" b="1" dirty="0"/>
              <a:t> og </a:t>
            </a:r>
            <a:br>
              <a:rPr lang="nb-NO" b="1" dirty="0"/>
            </a:br>
            <a:r>
              <a:rPr lang="nb-NO" b="1" dirty="0"/>
              <a:t>	3. IT-kostnader til IT-leverandør</a:t>
            </a:r>
          </a:p>
          <a:p>
            <a:r>
              <a:rPr lang="nb-NO" dirty="0"/>
              <a:t>Administrativt </a:t>
            </a:r>
            <a:r>
              <a:rPr lang="nb-NO" b="1" dirty="0" err="1"/>
              <a:t>NoMVO</a:t>
            </a:r>
            <a:r>
              <a:rPr lang="nb-NO" dirty="0"/>
              <a:t> forening er en mindre andel, </a:t>
            </a:r>
            <a:br>
              <a:rPr lang="nb-NO" dirty="0"/>
            </a:br>
            <a:r>
              <a:rPr lang="nb-NO" dirty="0"/>
              <a:t>	vil bli vedtatt av </a:t>
            </a:r>
            <a:r>
              <a:rPr lang="nb-NO" dirty="0" err="1"/>
              <a:t>NoMVOs</a:t>
            </a:r>
            <a:r>
              <a:rPr lang="nb-NO" dirty="0"/>
              <a:t> styre senere</a:t>
            </a:r>
          </a:p>
          <a:p>
            <a:r>
              <a:rPr lang="nb-NO" dirty="0"/>
              <a:t>Teknisk IT-del – </a:t>
            </a:r>
            <a:r>
              <a:rPr lang="nb-NO" b="1" dirty="0" err="1"/>
              <a:t>NoMVeC</a:t>
            </a:r>
            <a:r>
              <a:rPr lang="nb-NO" b="1" dirty="0"/>
              <a:t> AS</a:t>
            </a:r>
            <a:r>
              <a:rPr lang="nb-NO" dirty="0"/>
              <a:t>: </a:t>
            </a:r>
            <a:r>
              <a:rPr lang="nb-NO" dirty="0" err="1"/>
              <a:t>hovedkostnader</a:t>
            </a:r>
            <a:r>
              <a:rPr lang="nb-NO" dirty="0"/>
              <a:t> ligger her. </a:t>
            </a:r>
            <a:br>
              <a:rPr lang="nb-NO" dirty="0"/>
            </a:br>
            <a:r>
              <a:rPr lang="nb-NO" dirty="0"/>
              <a:t>Organisasjon for planlegging, implementering og fullskaladrift av den norske </a:t>
            </a:r>
            <a:r>
              <a:rPr lang="nb-NO" dirty="0" err="1"/>
              <a:t>blueprintdatabasen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81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Kostnader - 2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Kompleksiteten i nasjonale legemiddelforsyningssystemer vurdert på  antall pakninger solgt per år, antall apotek-, grossistsystemer, m.m. </a:t>
            </a:r>
          </a:p>
          <a:p>
            <a:r>
              <a:rPr lang="nb-NO" b="1" i="1" dirty="0"/>
              <a:t>Estimert</a:t>
            </a:r>
            <a:r>
              <a:rPr lang="nb-NO" b="1" dirty="0"/>
              <a:t> kostnad i Norge </a:t>
            </a:r>
            <a:r>
              <a:rPr lang="nb-NO" dirty="0"/>
              <a:t>(EFPIA-basert): </a:t>
            </a:r>
            <a:r>
              <a:rPr lang="nb-NO" b="1" dirty="0"/>
              <a:t>15.5 millioner NOK </a:t>
            </a:r>
            <a:r>
              <a:rPr lang="nb-NO" dirty="0"/>
              <a:t>(+/- €-kurs)</a:t>
            </a:r>
          </a:p>
          <a:p>
            <a:r>
              <a:rPr lang="nb-NO" dirty="0"/>
              <a:t>Enighet i </a:t>
            </a:r>
            <a:r>
              <a:rPr lang="nb-NO" dirty="0" err="1"/>
              <a:t>NoMVO</a:t>
            </a:r>
            <a:r>
              <a:rPr lang="nb-NO" dirty="0"/>
              <a:t>/</a:t>
            </a:r>
            <a:r>
              <a:rPr lang="nb-NO" dirty="0" err="1"/>
              <a:t>NoMVeC</a:t>
            </a:r>
            <a:r>
              <a:rPr lang="nb-NO" dirty="0"/>
              <a:t> om bruk av </a:t>
            </a:r>
            <a:r>
              <a:rPr lang="nb-NO" b="1" dirty="0"/>
              <a:t>«flat-</a:t>
            </a:r>
            <a:r>
              <a:rPr lang="nb-NO" b="1" dirty="0" err="1"/>
              <a:t>fee</a:t>
            </a:r>
            <a:r>
              <a:rPr lang="nb-NO" b="1" dirty="0"/>
              <a:t> </a:t>
            </a:r>
            <a:r>
              <a:rPr lang="nb-NO" b="1" dirty="0" err="1"/>
              <a:t>approach</a:t>
            </a:r>
            <a:r>
              <a:rPr lang="nb-NO" b="1" dirty="0"/>
              <a:t>» </a:t>
            </a:r>
            <a:r>
              <a:rPr lang="nb-NO" dirty="0"/>
              <a:t>(=</a:t>
            </a:r>
            <a:r>
              <a:rPr lang="nb-NO" b="1" dirty="0"/>
              <a:t>grunnbeløp)</a:t>
            </a:r>
            <a:endParaRPr lang="nb-NO" dirty="0"/>
          </a:p>
          <a:p>
            <a:r>
              <a:rPr lang="nb-NO" dirty="0"/>
              <a:t>Grunnbeløpet er basert på </a:t>
            </a:r>
            <a:r>
              <a:rPr lang="nb-NO" b="1" dirty="0"/>
              <a:t>antall MT-innehavere med Rx-produkter i salg i Norge</a:t>
            </a:r>
          </a:p>
          <a:p>
            <a:r>
              <a:rPr lang="nb-NO" b="1" dirty="0"/>
              <a:t>Antall MT-innehavere</a:t>
            </a:r>
            <a:r>
              <a:rPr lang="nb-NO" dirty="0"/>
              <a:t>: fordelingsmodell er basert på antall MT-innehavere. Korrekt antall vil bli etablert og brukt for hvert år (vil variere noe fra år til år).</a:t>
            </a:r>
          </a:p>
          <a:p>
            <a:r>
              <a:rPr lang="nb-NO" b="1" dirty="0"/>
              <a:t>Opptrappingsmodell</a:t>
            </a:r>
            <a:r>
              <a:rPr lang="nb-NO" dirty="0"/>
              <a:t> for betaling avgjørende for motivering av tidlig deltakelse.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73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Finansiering av det norske </a:t>
            </a:r>
            <a:r>
              <a:rPr lang="nb-NO" b="1" dirty="0" err="1"/>
              <a:t>blueprintsystemet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97431"/>
            <a:ext cx="10515600" cy="3879532"/>
          </a:xfrm>
        </p:spPr>
        <p:txBody>
          <a:bodyPr/>
          <a:lstStyle/>
          <a:p>
            <a:r>
              <a:rPr lang="nb-NO" dirty="0" err="1"/>
              <a:t>LMIs</a:t>
            </a:r>
            <a:r>
              <a:rPr lang="nb-NO" dirty="0"/>
              <a:t> GF 2016 godkjente </a:t>
            </a:r>
            <a:r>
              <a:rPr lang="nb-NO" b="1" dirty="0"/>
              <a:t>LMI lånegaranti </a:t>
            </a:r>
            <a:r>
              <a:rPr lang="nb-NO" dirty="0"/>
              <a:t>for oppstart av arbeidet med IT – leverandør</a:t>
            </a:r>
          </a:p>
          <a:p>
            <a:r>
              <a:rPr lang="nb-NO" dirty="0"/>
              <a:t>Forutsetning at alle selskaper/representanter for MT-innehavere kan </a:t>
            </a:r>
            <a:r>
              <a:rPr lang="nb-NO" b="1" dirty="0"/>
              <a:t>faktureres for andel av implementeringskostnader f.o.m. 2017</a:t>
            </a:r>
            <a:br>
              <a:rPr lang="nb-NO" b="1" dirty="0"/>
            </a:br>
            <a:endParaRPr lang="nb-NO" b="1" dirty="0"/>
          </a:p>
          <a:p>
            <a:r>
              <a:rPr lang="nb-NO" b="1" dirty="0"/>
              <a:t>Arbeidet med utviklingen er i gang og den videre framdriften er avhengig av en sikker finansiering</a:t>
            </a:r>
            <a:br>
              <a:rPr lang="nb-NO" b="1" dirty="0"/>
            </a:br>
            <a:endParaRPr lang="nb-NO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879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Grunnbeløp («flat-</a:t>
            </a:r>
            <a:r>
              <a:rPr lang="nb-NO" b="1" dirty="0" err="1"/>
              <a:t>fee</a:t>
            </a:r>
            <a:r>
              <a:rPr lang="nb-NO" b="1" dirty="0"/>
              <a:t> </a:t>
            </a:r>
            <a:r>
              <a:rPr lang="nb-NO" b="1" dirty="0" err="1"/>
              <a:t>approach</a:t>
            </a:r>
            <a:r>
              <a:rPr lang="nb-NO" b="1" dirty="0"/>
              <a:t>»)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Årlige kostnader på 15.5 millioner NOK deles på antall MT-innehavere</a:t>
            </a:r>
          </a:p>
          <a:p>
            <a:r>
              <a:rPr lang="nb-NO" dirty="0"/>
              <a:t>Antall MT-innehavere (estimat!):</a:t>
            </a:r>
            <a:br>
              <a:rPr lang="nb-NO" dirty="0"/>
            </a:b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		300 – per MT-innehaver 52.000.-NOK per år 				</a:t>
            </a:r>
            <a:endParaRPr lang="nb-NO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dirty="0"/>
              <a:t>Selskapene/representantene må ha oversikt over sine MT-innehavere og faktureres f.o.m. 2017</a:t>
            </a:r>
          </a:p>
          <a:p>
            <a:r>
              <a:rPr lang="nb-NO" dirty="0" err="1"/>
              <a:t>NoMVeC</a:t>
            </a:r>
            <a:r>
              <a:rPr lang="nb-NO" dirty="0"/>
              <a:t> AS betaler kostnader for implementering av </a:t>
            </a:r>
            <a:r>
              <a:rPr lang="nb-NO" dirty="0" err="1"/>
              <a:t>Blueprint</a:t>
            </a:r>
            <a:r>
              <a:rPr lang="nb-NO" dirty="0"/>
              <a:t>-databasen </a:t>
            </a:r>
          </a:p>
          <a:p>
            <a:r>
              <a:rPr lang="nb-NO" dirty="0"/>
              <a:t>Tidlig deltakelse nødvendig for finansering: deling mellom </a:t>
            </a:r>
            <a:r>
              <a:rPr lang="nb-NO" u="sng" dirty="0"/>
              <a:t>alle</a:t>
            </a:r>
            <a:r>
              <a:rPr lang="nb-NO" dirty="0"/>
              <a:t> MT-innehavere og opptrappingsmodell fram mot 2019</a:t>
            </a:r>
          </a:p>
          <a:p>
            <a:pPr marL="0" indent="0">
              <a:buNone/>
            </a:pPr>
            <a:r>
              <a:rPr lang="nb-NO" dirty="0"/>
              <a:t>						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190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Opptrappingsmodell for 2017-2019 </a:t>
            </a:r>
            <a:br>
              <a:rPr lang="nb-NO" dirty="0"/>
            </a:br>
            <a:r>
              <a:rPr lang="nb-NO" sz="2800" dirty="0"/>
              <a:t>(kostnader fra 2.halvdel 2016 - 2019)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Deltakelse fra 20</a:t>
            </a:r>
            <a:r>
              <a:rPr lang="nb-NO" dirty="0">
                <a:solidFill>
                  <a:srgbClr val="FF0000"/>
                </a:solidFill>
              </a:rPr>
              <a:t>17</a:t>
            </a:r>
            <a:r>
              <a:rPr lang="nb-NO" dirty="0"/>
              <a:t> – grunnbeløp </a:t>
            </a:r>
            <a:r>
              <a:rPr lang="nb-NO" u="sng" dirty="0"/>
              <a:t>per år for hele perioden.</a:t>
            </a:r>
            <a:r>
              <a:rPr lang="nb-NO" dirty="0"/>
              <a:t> Seneste betaling 15.januar 20</a:t>
            </a:r>
            <a:r>
              <a:rPr lang="nb-NO" dirty="0">
                <a:solidFill>
                  <a:srgbClr val="FF0000"/>
                </a:solidFill>
              </a:rPr>
              <a:t>18</a:t>
            </a:r>
            <a:r>
              <a:rPr lang="nb-NO" u="sng" dirty="0"/>
              <a:t> </a:t>
            </a:r>
          </a:p>
          <a:p>
            <a:r>
              <a:rPr lang="nb-NO" dirty="0"/>
              <a:t>Deltakelse fra 2018 – grunnbeløp </a:t>
            </a:r>
            <a:r>
              <a:rPr lang="nb-NO" u="sng" dirty="0"/>
              <a:t>+ 50 % per år for hele perioden </a:t>
            </a:r>
          </a:p>
          <a:p>
            <a:r>
              <a:rPr lang="nb-NO" dirty="0"/>
              <a:t>Deltakelse fra 2019 – grunnbeløp </a:t>
            </a:r>
            <a:r>
              <a:rPr lang="nb-NO" u="sng" dirty="0"/>
              <a:t>+ 100 % per år for hele perioden</a:t>
            </a:r>
            <a:r>
              <a:rPr lang="nb-NO" dirty="0"/>
              <a:t>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   </a:t>
            </a:r>
            <a:r>
              <a:rPr lang="nb-NO" dirty="0">
                <a:solidFill>
                  <a:srgbClr val="FF0000"/>
                </a:solidFill>
              </a:rPr>
              <a:t>= jo før dere blir med, jo mindre utgifter får dere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707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519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Betalingsmodell for MT-innehavere i Norge</vt:lpstr>
      <vt:lpstr>PowerPoint-presentasjon</vt:lpstr>
      <vt:lpstr>I Norge</vt:lpstr>
      <vt:lpstr>Kort prosjektstatus:</vt:lpstr>
      <vt:lpstr>Kostnader - 1</vt:lpstr>
      <vt:lpstr>Kostnader - 2</vt:lpstr>
      <vt:lpstr>Finansiering av det norske blueprintsystemet</vt:lpstr>
      <vt:lpstr>Grunnbeløp («flat-fee approach»)</vt:lpstr>
      <vt:lpstr>Opptrappingsmodell for 2017-2019  (kostnader fra 2.halvdel 2016 - 2019)</vt:lpstr>
      <vt:lpstr>Deltakelse i tall</vt:lpstr>
      <vt:lpstr>Generelt</vt:lpstr>
      <vt:lpstr>Spørsmål?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Betalingsmodell for MT-innehavere</dc:title>
  <dc:creator>Eckart Holtz</dc:creator>
  <cp:lastModifiedBy>Eckart Holtz</cp:lastModifiedBy>
  <cp:revision>51</cp:revision>
  <dcterms:created xsi:type="dcterms:W3CDTF">2017-02-16T08:30:58Z</dcterms:created>
  <dcterms:modified xsi:type="dcterms:W3CDTF">2017-03-29T10:54:08Z</dcterms:modified>
</cp:coreProperties>
</file>